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</p:sldIdLst>
  <p:sldSz cy="5143500" cx="9144000"/>
  <p:notesSz cx="6858000" cy="9144000"/>
  <p:embeddedFontLst>
    <p:embeddedFont>
      <p:font typeface="Corbel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orbel-regular.fntdata"/><Relationship Id="rId47" Type="http://schemas.openxmlformats.org/officeDocument/2006/relationships/slide" Target="slides/slide43.xml"/><Relationship Id="rId49" Type="http://schemas.openxmlformats.org/officeDocument/2006/relationships/font" Target="fonts/Corbel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orbel-boldItalic.fntdata"/><Relationship Id="rId50" Type="http://schemas.openxmlformats.org/officeDocument/2006/relationships/font" Target="fonts/Corbel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100" y="812520"/>
            <a:ext cx="71271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:notes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3" name="Google Shape;323;p1:notes"/>
          <p:cNvSpPr/>
          <p:nvPr>
            <p:ph idx="2" type="sldImg"/>
          </p:nvPr>
        </p:nvSpPr>
        <p:spPr>
          <a:xfrm>
            <a:off x="381050" y="685800"/>
            <a:ext cx="60957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4" name="Google Shape;324;p1:notes"/>
          <p:cNvSpPr txBox="1"/>
          <p:nvPr>
            <p:ph idx="1"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abcef4719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abcef4719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bcef4719e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bcef4719e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abcef4719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abcef4719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bcef4719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bcef4719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abcef4719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abcef4719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abcef4719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abcef4719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bcef4719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abcef4719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bcef4719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abcef4719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abcef4719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abcef4719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abcef4719e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abcef4719e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9927df86f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a9927df86f_0_1611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abcef4719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abcef4719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bcef4719e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bcef4719e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abcef4719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abcef4719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bcef4719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abcef4719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abcef4719e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abcef4719e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bcef4719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abcef4719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bcef4719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abcef4719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abcef4719e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abcef4719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abcef4719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abcef4719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abcef4719e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abcef4719e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abcef4719e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abcef4719e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abcef4719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abcef4719e_0_53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abcef4719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abcef4719e_0_95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abcef4719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abcef4719e_0_116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a9927df86f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2a9927df86f_0_238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abcef4719e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2abcef4719e_0_268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abcef4719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g2abcef4719e_0_67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abcef4719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abcef4719e_0_74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abcef4719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abcef4719e_0_81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abcef4719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2abcef4719e_0_88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abcef4719e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abcef4719e_0_276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abcef4719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abcef4719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abcef4719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abcef4719e_0_102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abcef4719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abcef4719e_0_109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abcef4719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abcef4719e_0_236:notes"/>
          <p:cNvSpPr/>
          <p:nvPr>
            <p:ph idx="2" type="sldImg"/>
          </p:nvPr>
        </p:nvSpPr>
        <p:spPr>
          <a:xfrm>
            <a:off x="381794" y="685800"/>
            <a:ext cx="6094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33f626054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33f626054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bcef4719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abcef4719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bcef4719e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abcef4719e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bcef4719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bcef4719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abcef4719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abcef4719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bcef4719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abcef4719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52280" y="685800"/>
            <a:ext cx="7391100" cy="40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52280" y="685800"/>
            <a:ext cx="7391100" cy="4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152280" y="79650"/>
            <a:ext cx="7848300" cy="20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242950" y="0"/>
            <a:ext cx="8520600" cy="5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242950" y="727125"/>
            <a:ext cx="8753700" cy="39702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/>
          <p:nvPr>
            <p:ph type="ctrTitle"/>
          </p:nvPr>
        </p:nvSpPr>
        <p:spPr>
          <a:xfrm>
            <a:off x="1142107" y="1428750"/>
            <a:ext cx="68598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onsolas"/>
              <a:buNone/>
              <a:defRPr sz="41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1142107" y="3829050"/>
            <a:ext cx="68598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31" name="Google Shape;31;p8"/>
          <p:cNvGrpSpPr/>
          <p:nvPr/>
        </p:nvGrpSpPr>
        <p:grpSpPr>
          <a:xfrm>
            <a:off x="1188926" y="3543276"/>
            <a:ext cx="6475875" cy="48005"/>
            <a:chOff x="-4110038" y="2703513"/>
            <a:chExt cx="17394239" cy="160336"/>
          </a:xfrm>
        </p:grpSpPr>
        <p:sp>
          <p:nvSpPr>
            <p:cNvPr id="32" name="Google Shape;32;p8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" name="Google Shape;33;p8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" name="Google Shape;34;p8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" name="Google Shape;35;p8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" name="Google Shape;36;p8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" name="Google Shape;37;p8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" name="Google Shape;38;p8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" name="Google Shape;39;p8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0" name="Google Shape;40;p8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3" name="Google Shape;43;p8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4" name="Google Shape;44;p8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" name="Google Shape;45;p8"/>
            <p:cNvSpPr/>
            <p:nvPr/>
          </p:nvSpPr>
          <p:spPr>
            <a:xfrm>
              <a:off x="715962" y="2809875"/>
              <a:ext cx="1911349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6" name="Google Shape;46;p8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" name="Google Shape;47;p8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" name="Google Shape;48;p8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" name="Google Shape;50;p8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" name="Google Shape;51;p8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-4110038" y="2703513"/>
              <a:ext cx="16486192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4" name="Google Shape;94;p8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" name="Google Shape;95;p8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6" name="Google Shape;96;p8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7" name="Google Shape;97;p8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8" name="Google Shape;98;p8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8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8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8"/>
            <p:cNvSpPr/>
            <p:nvPr/>
          </p:nvSpPr>
          <p:spPr>
            <a:xfrm>
              <a:off x="187325" y="2714625"/>
              <a:ext cx="1925637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8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9"/>
          <p:cNvGrpSpPr/>
          <p:nvPr/>
        </p:nvGrpSpPr>
        <p:grpSpPr>
          <a:xfrm>
            <a:off x="1142114" y="1135856"/>
            <a:ext cx="7929295" cy="48006"/>
            <a:chOff x="1522413" y="1514475"/>
            <a:chExt cx="10569575" cy="64008"/>
          </a:xfrm>
        </p:grpSpPr>
        <p:sp>
          <p:nvSpPr>
            <p:cNvPr id="157" name="Google Shape;157;p9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562100" y="1514475"/>
              <a:ext cx="9563103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231" name="Google Shape;231;p9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9"/>
          <p:cNvSpPr txBox="1"/>
          <p:nvPr>
            <p:ph idx="1" type="body"/>
          </p:nvPr>
        </p:nvSpPr>
        <p:spPr>
          <a:xfrm>
            <a:off x="1142107" y="1428750"/>
            <a:ext cx="3315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9pPr>
          </a:lstStyle>
          <a:p/>
        </p:txBody>
      </p:sp>
      <p:sp>
        <p:nvSpPr>
          <p:cNvPr id="233" name="Google Shape;233;p9"/>
          <p:cNvSpPr txBox="1"/>
          <p:nvPr>
            <p:ph idx="2" type="body"/>
          </p:nvPr>
        </p:nvSpPr>
        <p:spPr>
          <a:xfrm>
            <a:off x="4686332" y="1428750"/>
            <a:ext cx="3315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9pPr>
          </a:lstStyle>
          <a:p/>
        </p:txBody>
      </p:sp>
      <p:sp>
        <p:nvSpPr>
          <p:cNvPr id="234" name="Google Shape;234;p9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5" name="Google Shape;235;p9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6" name="Google Shape;236;p9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10"/>
          <p:cNvGrpSpPr/>
          <p:nvPr/>
        </p:nvGrpSpPr>
        <p:grpSpPr>
          <a:xfrm>
            <a:off x="1142114" y="1135856"/>
            <a:ext cx="7929295" cy="48006"/>
            <a:chOff x="1522413" y="1514475"/>
            <a:chExt cx="10569575" cy="64008"/>
          </a:xfrm>
        </p:grpSpPr>
        <p:sp>
          <p:nvSpPr>
            <p:cNvPr id="239" name="Google Shape;239;p10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10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10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10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10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10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10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10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Google Shape;263;p10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10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10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10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10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10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10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10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10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10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10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10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10"/>
            <p:cNvSpPr/>
            <p:nvPr/>
          </p:nvSpPr>
          <p:spPr>
            <a:xfrm>
              <a:off x="1562100" y="1514475"/>
              <a:ext cx="9563103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13" name="Google Shape;313;p10"/>
          <p:cNvSpPr txBox="1"/>
          <p:nvPr>
            <p:ph type="title"/>
          </p:nvPr>
        </p:nvSpPr>
        <p:spPr>
          <a:xfrm>
            <a:off x="1142108" y="205978"/>
            <a:ext cx="68598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0"/>
          <p:cNvSpPr txBox="1"/>
          <p:nvPr>
            <p:ph idx="1" type="body"/>
          </p:nvPr>
        </p:nvSpPr>
        <p:spPr>
          <a:xfrm>
            <a:off x="1142107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8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/>
            </a:lvl9pPr>
          </a:lstStyle>
          <a:p/>
        </p:txBody>
      </p:sp>
      <p:sp>
        <p:nvSpPr>
          <p:cNvPr id="315" name="Google Shape;315;p10"/>
          <p:cNvSpPr txBox="1"/>
          <p:nvPr>
            <p:ph idx="2" type="body"/>
          </p:nvPr>
        </p:nvSpPr>
        <p:spPr>
          <a:xfrm>
            <a:off x="1142107" y="2114549"/>
            <a:ext cx="33132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9pPr>
          </a:lstStyle>
          <a:p/>
        </p:txBody>
      </p:sp>
      <p:sp>
        <p:nvSpPr>
          <p:cNvPr id="316" name="Google Shape;316;p10"/>
          <p:cNvSpPr txBox="1"/>
          <p:nvPr>
            <p:ph idx="3" type="body"/>
          </p:nvPr>
        </p:nvSpPr>
        <p:spPr>
          <a:xfrm>
            <a:off x="4688616" y="1428750"/>
            <a:ext cx="3313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8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200"/>
            </a:lvl9pPr>
          </a:lstStyle>
          <a:p/>
        </p:txBody>
      </p:sp>
      <p:sp>
        <p:nvSpPr>
          <p:cNvPr id="317" name="Google Shape;317;p10"/>
          <p:cNvSpPr txBox="1"/>
          <p:nvPr>
            <p:ph idx="4" type="body"/>
          </p:nvPr>
        </p:nvSpPr>
        <p:spPr>
          <a:xfrm>
            <a:off x="4688616" y="2114549"/>
            <a:ext cx="33132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4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200"/>
            </a:lvl9pPr>
          </a:lstStyle>
          <a:p/>
        </p:txBody>
      </p:sp>
      <p:sp>
        <p:nvSpPr>
          <p:cNvPr id="318" name="Google Shape;318;p10"/>
          <p:cNvSpPr txBox="1"/>
          <p:nvPr>
            <p:ph idx="10" type="dt"/>
          </p:nvPr>
        </p:nvSpPr>
        <p:spPr>
          <a:xfrm>
            <a:off x="6058287" y="4800601"/>
            <a:ext cx="933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19" name="Google Shape;319;p10"/>
          <p:cNvSpPr txBox="1"/>
          <p:nvPr>
            <p:ph idx="11" type="ftr"/>
          </p:nvPr>
        </p:nvSpPr>
        <p:spPr>
          <a:xfrm>
            <a:off x="1142107" y="4800601"/>
            <a:ext cx="47448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20" name="Google Shape;320;p10"/>
          <p:cNvSpPr txBox="1"/>
          <p:nvPr>
            <p:ph idx="12" type="sldNum"/>
          </p:nvPr>
        </p:nvSpPr>
        <p:spPr>
          <a:xfrm>
            <a:off x="7144420" y="4800601"/>
            <a:ext cx="8574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100"/>
            </a:lvl1pPr>
            <a:lvl2pPr indent="0" lvl="1" marL="0" rtl="0" algn="r">
              <a:spcBef>
                <a:spcPts val="0"/>
              </a:spcBef>
              <a:buNone/>
              <a:defRPr sz="1100"/>
            </a:lvl2pPr>
            <a:lvl3pPr indent="0" lvl="2" marL="0" rtl="0" algn="r">
              <a:spcBef>
                <a:spcPts val="0"/>
              </a:spcBef>
              <a:buNone/>
              <a:defRPr sz="1100"/>
            </a:lvl3pPr>
            <a:lvl4pPr indent="0" lvl="3" marL="0" rtl="0" algn="r">
              <a:spcBef>
                <a:spcPts val="0"/>
              </a:spcBef>
              <a:buNone/>
              <a:defRPr sz="1100"/>
            </a:lvl4pPr>
            <a:lvl5pPr indent="0" lvl="4" marL="0" rtl="0" algn="r">
              <a:spcBef>
                <a:spcPts val="0"/>
              </a:spcBef>
              <a:buNone/>
              <a:defRPr sz="1100"/>
            </a:lvl5pPr>
            <a:lvl6pPr indent="0" lvl="5" marL="0" rtl="0" algn="r">
              <a:spcBef>
                <a:spcPts val="0"/>
              </a:spcBef>
              <a:buNone/>
              <a:defRPr sz="1100"/>
            </a:lvl6pPr>
            <a:lvl7pPr indent="0" lvl="6" marL="0" rtl="0" algn="r">
              <a:spcBef>
                <a:spcPts val="0"/>
              </a:spcBef>
              <a:buNone/>
              <a:defRPr sz="1100"/>
            </a:lvl7pPr>
            <a:lvl8pPr indent="0" lvl="7" marL="0" rtl="0" algn="r">
              <a:spcBef>
                <a:spcPts val="0"/>
              </a:spcBef>
              <a:buNone/>
              <a:defRPr sz="1100"/>
            </a:lvl8pPr>
            <a:lvl9pPr indent="0" lvl="8" marL="0" rt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-18288" y="4818900"/>
            <a:ext cx="9180600" cy="339900"/>
          </a:xfrm>
          <a:prstGeom prst="rect">
            <a:avLst/>
          </a:prstGeom>
          <a:solidFill>
            <a:srgbClr val="2E34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-22600" y="-24600"/>
            <a:ext cx="9180600" cy="538800"/>
          </a:xfrm>
          <a:prstGeom prst="rect">
            <a:avLst/>
          </a:prstGeom>
          <a:solidFill>
            <a:srgbClr val="2E34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None/>
              <a:defRPr b="1" i="0" sz="1800" u="none" cap="none" strike="noStrike">
                <a:solidFill>
                  <a:srgbClr val="FFF2CC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None/>
              <a:defRPr b="1" i="0" sz="1800" u="none" cap="none" strike="noStrike">
                <a:solidFill>
                  <a:srgbClr val="FFF2CC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None/>
              <a:defRPr b="1" i="0" sz="1800" u="none" cap="none" strike="noStrike">
                <a:solidFill>
                  <a:srgbClr val="FFF2CC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None/>
              <a:defRPr b="1" i="0" sz="1800" u="none" cap="none" strike="noStrike">
                <a:solidFill>
                  <a:srgbClr val="FFF2CC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None/>
              <a:defRPr b="1" i="0" sz="1800" u="none" cap="none" strike="noStrike">
                <a:solidFill>
                  <a:srgbClr val="FFF2CC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None/>
              <a:defRPr b="1" i="0" sz="1800" u="none" cap="none" strike="noStrike">
                <a:solidFill>
                  <a:srgbClr val="FFF2CC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None/>
              <a:defRPr b="1" i="0" sz="1800" u="none" cap="none" strike="noStrike">
                <a:solidFill>
                  <a:srgbClr val="FFF2CC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None/>
              <a:defRPr b="1" i="0" sz="1800" u="none" cap="none" strike="noStrike">
                <a:solidFill>
                  <a:srgbClr val="FFF2CC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400"/>
              <a:buNone/>
              <a:defRPr b="1" i="0" sz="1800" u="none" cap="none" strike="noStrike">
                <a:solidFill>
                  <a:srgbClr val="FFF2CC"/>
                </a:solidFill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52280" y="685800"/>
            <a:ext cx="7391100" cy="40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educative.io/courses/grokking-modern-system-design-interview-for-engineers-managers/how-the-domain-name-system-works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gif"/><Relationship Id="rId4" Type="http://schemas.openxmlformats.org/officeDocument/2006/relationships/image" Target="../media/image25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gif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3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gif"/><Relationship Id="rId4" Type="http://schemas.openxmlformats.org/officeDocument/2006/relationships/image" Target="../media/image3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2.gif"/><Relationship Id="rId4" Type="http://schemas.openxmlformats.org/officeDocument/2006/relationships/image" Target="../media/image5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5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gif"/><Relationship Id="rId4" Type="http://schemas.openxmlformats.org/officeDocument/2006/relationships/image" Target="../media/image5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Relationship Id="rId4" Type="http://schemas.openxmlformats.org/officeDocument/2006/relationships/image" Target="../media/image9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gif"/><Relationship Id="rId4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1.gif"/><Relationship Id="rId4" Type="http://schemas.openxmlformats.org/officeDocument/2006/relationships/image" Target="../media/image60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trends.google.com/trends/hottrends/visualize?nrow=5&amp;ncol=5" TargetMode="External"/><Relationship Id="rId4" Type="http://schemas.openxmlformats.org/officeDocument/2006/relationships/hyperlink" Target="https://trends.google.com/trends/hottrends/visualize?nrow=5&amp;ncol=5" TargetMode="External"/><Relationship Id="rId5" Type="http://schemas.openxmlformats.org/officeDocument/2006/relationships/image" Target="../media/image5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hyperlink" Target="https://www.educative.io/courses/grokking-modern-system-design-interview-for-engineers-managers/introduction-to-domain-name-system-dn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educative.io/courses/grokking-modern-system-design-interview-for-engineers-managers/introduction-to-domain-name-system-dns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1"/>
          <p:cNvSpPr txBox="1"/>
          <p:nvPr/>
        </p:nvSpPr>
        <p:spPr>
          <a:xfrm>
            <a:off x="0" y="538500"/>
            <a:ext cx="9144000" cy="42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/>
              <a:t>Modern Yazılım Mimarileri</a:t>
            </a:r>
            <a:endParaRPr b="1" i="0" sz="34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0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How the Domain Name System Works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385" name="Google Shape;385;p20"/>
          <p:cNvSpPr txBox="1"/>
          <p:nvPr/>
        </p:nvSpPr>
        <p:spPr>
          <a:xfrm>
            <a:off x="94850" y="4221025"/>
            <a:ext cx="8745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https://www.educative.io/courses/grokking-modern-system-design-interview-for-engineers-managers/how-the-domain-name-system-works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86" name="Google Shape;38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66450"/>
            <a:ext cx="7376993" cy="34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1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How the Domain Name System Works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392" name="Google Shape;3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3134500" cy="400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2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Content Delivery Network (CDN)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398" name="Google Shape;3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5" y="590575"/>
            <a:ext cx="5007826" cy="416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501" y="666450"/>
            <a:ext cx="3679099" cy="245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3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Load Balancing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405" name="Google Shape;4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01" y="666450"/>
            <a:ext cx="3718675" cy="18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3"/>
          <p:cNvSpPr txBox="1"/>
          <p:nvPr/>
        </p:nvSpPr>
        <p:spPr>
          <a:xfrm>
            <a:off x="4268450" y="628175"/>
            <a:ext cx="4714500" cy="18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650"/>
              <a:buFont typeface="Arial"/>
              <a:buChar char="❏"/>
            </a:pPr>
            <a:r>
              <a:rPr lang="en-US" sz="1650">
                <a:solidFill>
                  <a:srgbClr val="3D3D4E"/>
                </a:solidFill>
                <a:highlight>
                  <a:srgbClr val="FFFFFF"/>
                </a:highlight>
              </a:rPr>
              <a:t>Between the user and the web server</a:t>
            </a:r>
            <a:endParaRPr sz="1650">
              <a:solidFill>
                <a:srgbClr val="3D3D4E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650"/>
              <a:buFont typeface="Arial"/>
              <a:buChar char="❏"/>
            </a:pPr>
            <a:r>
              <a:rPr lang="en-US" sz="1650">
                <a:solidFill>
                  <a:srgbClr val="3D3D4E"/>
                </a:solidFill>
                <a:highlight>
                  <a:srgbClr val="FFFFFF"/>
                </a:highlight>
              </a:rPr>
              <a:t>Between web servers and an internal platform layer, like application servers or cache servers</a:t>
            </a:r>
            <a:endParaRPr sz="1650">
              <a:solidFill>
                <a:srgbClr val="3D3D4E"/>
              </a:solidFill>
              <a:highlight>
                <a:srgbClr val="FFFFFF"/>
              </a:highlight>
            </a:endParaRPr>
          </a:p>
          <a:p>
            <a:pPr indent="-3333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D3D4E"/>
              </a:buClr>
              <a:buSzPts val="1650"/>
              <a:buFont typeface="Arial"/>
              <a:buChar char="❏"/>
            </a:pPr>
            <a:r>
              <a:rPr lang="en-US" sz="1650">
                <a:solidFill>
                  <a:srgbClr val="3D3D4E"/>
                </a:solidFill>
                <a:highlight>
                  <a:srgbClr val="FFFFFF"/>
                </a:highlight>
              </a:rPr>
              <a:t>Between internal platform layer and database.</a:t>
            </a:r>
            <a:endParaRPr sz="2100"/>
          </a:p>
        </p:txBody>
      </p:sp>
      <p:pic>
        <p:nvPicPr>
          <p:cNvPr id="407" name="Google Shape;4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75" y="2551600"/>
            <a:ext cx="5593799" cy="210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Load Balancing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413" name="Google Shape;4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5" y="1387350"/>
            <a:ext cx="4172976" cy="18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4"/>
          <p:cNvSpPr txBox="1"/>
          <p:nvPr/>
        </p:nvSpPr>
        <p:spPr>
          <a:xfrm>
            <a:off x="4581475" y="777800"/>
            <a:ext cx="41073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Kullanıcılar hızlı hizmet alır, istekleri anında yönlendirilir.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Hizmet sağlayıcılar az kesinti yaşar, yük dengeleyici sorunlu sunucuyu atlayarak sağlıklı bir sunucuya yönlendirir.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Yük dengeleme, sistem yöneticilerine istekleri kolayca yönetme olanağı sunar.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Akıllı yük dengeleyiciler, trafik sorunlarını önceden belirleyerek organizasyonlara bilgi sağlar.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en-US"/>
              <a:t>Sistem yöneticileri, yük dengeleme ile sorunları azaltarak daha verimli çalışır.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F</a:t>
            </a:r>
            <a:r>
              <a:rPr lang="en-US" sz="2200">
                <a:solidFill>
                  <a:srgbClr val="FFFFFF"/>
                </a:solidFill>
              </a:rPr>
              <a:t>ile storage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420" name="Google Shape;4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5218050" cy="34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850" y="666450"/>
            <a:ext cx="3468749" cy="2551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Limitations of file storage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427" name="Google Shape;4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4050"/>
            <a:ext cx="8839200" cy="2836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7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Database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433" name="Google Shape;4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3252876" cy="40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1650" y="666450"/>
            <a:ext cx="3329466" cy="406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8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Replication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440" name="Google Shape;4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4067175" cy="4067175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1" name="Google Shape;4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475" y="1176863"/>
            <a:ext cx="4619626" cy="2789774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Caching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447" name="Google Shape;447;p29"/>
          <p:cNvPicPr preferRelativeResize="0"/>
          <p:nvPr/>
        </p:nvPicPr>
        <p:blipFill rotWithShape="1">
          <a:blip r:embed="rId3">
            <a:alphaModFix/>
          </a:blip>
          <a:srcRect b="0" l="25638" r="25535" t="0"/>
          <a:stretch/>
        </p:blipFill>
        <p:spPr>
          <a:xfrm>
            <a:off x="85375" y="581075"/>
            <a:ext cx="4315899" cy="417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173" y="1361988"/>
            <a:ext cx="4437927" cy="261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2"/>
          <p:cNvSpPr txBox="1"/>
          <p:nvPr>
            <p:ph type="title"/>
          </p:nvPr>
        </p:nvSpPr>
        <p:spPr>
          <a:xfrm>
            <a:off x="114225" y="-18550"/>
            <a:ext cx="87318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rgbClr val="FFFFFF"/>
                </a:solidFill>
              </a:rPr>
              <a:t>Kaynakça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332" name="Google Shape;332;p12"/>
          <p:cNvPicPr preferRelativeResize="0"/>
          <p:nvPr/>
        </p:nvPicPr>
        <p:blipFill rotWithShape="1">
          <a:blip r:embed="rId3">
            <a:alphaModFix/>
          </a:blip>
          <a:srcRect b="0" l="0" r="6820" t="0"/>
          <a:stretch/>
        </p:blipFill>
        <p:spPr>
          <a:xfrm>
            <a:off x="358475" y="799000"/>
            <a:ext cx="8427049" cy="253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Pub-sub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454" name="Google Shape;4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8839203" cy="3490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1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Distributed Messaging Queue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460" name="Google Shape;46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5" y="761300"/>
            <a:ext cx="4843626" cy="17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75" y="2544500"/>
            <a:ext cx="3651400" cy="2214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3175" y="569125"/>
            <a:ext cx="2857600" cy="416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2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Blob Store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468" name="Google Shape;4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4267825" cy="36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775" y="845950"/>
            <a:ext cx="4267824" cy="1469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3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Proxies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475" name="Google Shape;4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4278826" cy="240685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6" name="Google Shape;4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775" y="666450"/>
            <a:ext cx="4278826" cy="2406829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4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Firewall &amp; </a:t>
            </a:r>
            <a:r>
              <a:rPr lang="en-US" sz="2200">
                <a:solidFill>
                  <a:srgbClr val="FFFFFF"/>
                </a:solidFill>
              </a:rPr>
              <a:t>Intrusion detection systems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482" name="Google Shape;4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5363827" cy="27578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83" name="Google Shape;48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627" y="666450"/>
            <a:ext cx="3322972" cy="182676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5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Distributed Search: Elastic Search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489" name="Google Shape;4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5" y="1235575"/>
            <a:ext cx="7113476" cy="33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25" y="514050"/>
            <a:ext cx="3813675" cy="6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6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Distributed Task Scheduler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496" name="Google Shape;4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8839199" cy="365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Sequencer: Unique ID generator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502" name="Google Shape;5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6517650" cy="39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8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Monitoring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508" name="Google Shape;5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5" y="761300"/>
            <a:ext cx="3969424" cy="192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47700"/>
            <a:ext cx="33623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1625" y="846675"/>
            <a:ext cx="4591146" cy="31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Web Application Software Architecture </a:t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516" name="Google Shape;5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5" y="638000"/>
            <a:ext cx="4499924" cy="40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525" y="638000"/>
            <a:ext cx="2976424" cy="41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3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Architectural Patterns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338" name="Google Shape;3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725" y="698650"/>
            <a:ext cx="3527976" cy="405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482" y="698638"/>
            <a:ext cx="3214092" cy="398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0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</a:t>
            </a:r>
            <a:r>
              <a:rPr lang="en-US" sz="2200">
                <a:solidFill>
                  <a:schemeClr val="lt1"/>
                </a:solidFill>
              </a:rPr>
              <a:t>URL Shortening service like TinyURL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23" name="Google Shape;523;p40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524" name="Google Shape;5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75" y="724450"/>
            <a:ext cx="80867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1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an API Rate Limiter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30" name="Google Shape;530;p41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531" name="Google Shape;5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550"/>
            <a:ext cx="6699124" cy="4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2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 Ticketmaster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37" name="Google Shape;537;p42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538" name="Google Shape;5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50" y="1211013"/>
            <a:ext cx="65722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3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Pastebin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44" name="Google Shape;544;p43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545" name="Google Shape;5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550"/>
            <a:ext cx="8058013" cy="4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4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Instagram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51" name="Google Shape;551;p44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552" name="Google Shape;5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550"/>
            <a:ext cx="3010206" cy="401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0075" y="1571550"/>
            <a:ext cx="5542450" cy="22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5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Dropbox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59" name="Google Shape;559;p45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560" name="Google Shape;56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50" y="667550"/>
            <a:ext cx="6841962" cy="4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6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Facebook Messenger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567" name="Google Shape;5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625" y="667550"/>
            <a:ext cx="6065936" cy="4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7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Twitter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73" name="Google Shape;573;p47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574" name="Google Shape;57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550"/>
            <a:ext cx="8046363" cy="4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8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Youtube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80" name="Google Shape;580;p48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581" name="Google Shape;5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725" y="667550"/>
            <a:ext cx="7584463" cy="4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Netflix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87" name="Google Shape;587;p49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588" name="Google Shape;58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550"/>
            <a:ext cx="6417760" cy="4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4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Scaling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345" name="Google Shape;34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6505575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0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a Web Crawler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594" name="Google Shape;594;p50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595" name="Google Shape;5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550"/>
            <a:ext cx="6575573" cy="4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1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Uber backend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601" name="Google Shape;601;p51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602" name="Google Shape;6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550"/>
            <a:ext cx="8839199" cy="39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2"/>
          <p:cNvSpPr txBox="1"/>
          <p:nvPr>
            <p:ph type="title"/>
          </p:nvPr>
        </p:nvSpPr>
        <p:spPr>
          <a:xfrm>
            <a:off x="114225" y="-18550"/>
            <a:ext cx="8808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nsolas"/>
              <a:buNone/>
            </a:pPr>
            <a:r>
              <a:rPr lang="en-US" sz="2200">
                <a:solidFill>
                  <a:schemeClr val="lt1"/>
                </a:solidFill>
              </a:rPr>
              <a:t>Designing Facebook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608" name="Google Shape;608;p52"/>
          <p:cNvSpPr txBox="1"/>
          <p:nvPr/>
        </p:nvSpPr>
        <p:spPr>
          <a:xfrm>
            <a:off x="0" y="483105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Shutterstock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609" name="Google Shape;60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7550"/>
            <a:ext cx="3044478" cy="40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1203" y="667550"/>
            <a:ext cx="4712012" cy="40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3"/>
          <p:cNvSpPr txBox="1"/>
          <p:nvPr>
            <p:ph type="title"/>
          </p:nvPr>
        </p:nvSpPr>
        <p:spPr>
          <a:xfrm>
            <a:off x="152275" y="-24750"/>
            <a:ext cx="86751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Sorular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616" name="Google Shape;616;p5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9633"/>
          <a:stretch/>
        </p:blipFill>
        <p:spPr>
          <a:xfrm>
            <a:off x="0" y="514050"/>
            <a:ext cx="9144000" cy="43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API Gateways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351" name="Google Shape;3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4975"/>
            <a:ext cx="6534850" cy="408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Scaling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357" name="Google Shape;3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5" y="609550"/>
            <a:ext cx="6117626" cy="404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Rate Limiter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363" name="Google Shape;3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6450"/>
            <a:ext cx="8839199" cy="2282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8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Domain Name System (DNS)</a:t>
            </a:r>
            <a:endParaRPr b="1" sz="2200">
              <a:solidFill>
                <a:srgbClr val="FFFFFF"/>
              </a:solidFill>
            </a:endParaRPr>
          </a:p>
        </p:txBody>
      </p:sp>
      <p:pic>
        <p:nvPicPr>
          <p:cNvPr id="369" name="Google Shape;3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75" y="571600"/>
            <a:ext cx="3572249" cy="420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449" y="571600"/>
            <a:ext cx="5114679" cy="299816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8"/>
          <p:cNvSpPr txBox="1"/>
          <p:nvPr/>
        </p:nvSpPr>
        <p:spPr>
          <a:xfrm>
            <a:off x="3917500" y="3794200"/>
            <a:ext cx="49230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https://www.educative.io/courses/grokking-modern-system-design-interview-for-engineers-managers/introduction-to-domain-name-system-dns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9"/>
          <p:cNvSpPr txBox="1"/>
          <p:nvPr>
            <p:ph type="title"/>
          </p:nvPr>
        </p:nvSpPr>
        <p:spPr>
          <a:xfrm>
            <a:off x="152275" y="-24750"/>
            <a:ext cx="78483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How the Domain Name System Works</a:t>
            </a:r>
            <a:endParaRPr b="1" sz="2200">
              <a:solidFill>
                <a:srgbClr val="FFFFFF"/>
              </a:solidFill>
            </a:endParaRPr>
          </a:p>
        </p:txBody>
      </p:sp>
      <p:sp>
        <p:nvSpPr>
          <p:cNvPr id="377" name="Google Shape;377;p19"/>
          <p:cNvSpPr txBox="1"/>
          <p:nvPr/>
        </p:nvSpPr>
        <p:spPr>
          <a:xfrm>
            <a:off x="94850" y="4221025"/>
            <a:ext cx="87456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https://www.educative.io/courses/grokking-modern-system-design-interview-for-engineers-managers/introduction-to-domain-name-system-dns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378" name="Google Shape;3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025" y="780275"/>
            <a:ext cx="3460350" cy="151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275" y="713875"/>
            <a:ext cx="5416125" cy="3184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2C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